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media/image16.jpeg" ContentType="image/jpeg"/>
  <Override PartName="/ppt/media/image17.jpeg" ContentType="image/jpeg"/>
  <Override PartName="/ppt/media/image18.jpeg" ContentType="image/jpeg"/>
  <Override PartName="/ppt/media/image19.jpeg" ContentType="image/jpeg"/>
  <Override PartName="/ppt/media/image20.jpeg" ContentType="image/jpeg"/>
  <Override PartName="/ppt/media/image21.jpeg" ContentType="image/jpeg"/>
  <Override PartName="/ppt/media/image2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/Relationships>

</file>

<file path=ppt/media/image1.gif>
</file>

<file path=ppt/media/image1.jpeg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.png>
</file>

<file path=ppt/media/image20.jpeg>
</file>

<file path=ppt/media/image21.jpeg>
</file>

<file path=ppt/media/image22.jpe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/>
          <p:nvPr>
            <p:ph type="title"/>
          </p:nvPr>
        </p:nvSpPr>
        <p:spPr>
          <a:xfrm>
            <a:off x="650239" y="390596"/>
            <a:ext cx="11704322" cy="1625601"/>
          </a:xfrm>
          <a:prstGeom prst="rect">
            <a:avLst/>
          </a:prstGeom>
        </p:spPr>
        <p:txBody>
          <a:bodyPr lIns="65023" tIns="65023" rIns="65023" bIns="65023"/>
          <a:lstStyle>
            <a:lvl1pPr defTabSz="650240">
              <a:defRPr sz="6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8" name="Body Level One…"/>
          <p:cNvSpPr txBox="1"/>
          <p:nvPr>
            <p:ph type="body" idx="1"/>
          </p:nvPr>
        </p:nvSpPr>
        <p:spPr>
          <a:xfrm>
            <a:off x="650239" y="2275839"/>
            <a:ext cx="11704322" cy="6436927"/>
          </a:xfrm>
          <a:prstGeom prst="rect">
            <a:avLst/>
          </a:prstGeom>
        </p:spPr>
        <p:txBody>
          <a:bodyPr lIns="65023" tIns="65023" rIns="65023" bIns="65023" anchor="t"/>
          <a:lstStyle>
            <a:lvl1pPr marL="471487" indent="-471487" defTabSz="650240">
              <a:spcBef>
                <a:spcPts val="1000"/>
              </a:spcBef>
              <a:buSzPct val="100000"/>
              <a:buFont typeface="Arial"/>
              <a:defRPr sz="4400">
                <a:latin typeface="Calibri"/>
                <a:ea typeface="Calibri"/>
                <a:cs typeface="Calibri"/>
                <a:sym typeface="Calibri"/>
              </a:defRPr>
            </a:lvl1pPr>
            <a:lvl2pPr marL="906235" indent="-449035" defTabSz="650240">
              <a:spcBef>
                <a:spcPts val="1000"/>
              </a:spcBef>
              <a:buSzPct val="100000"/>
              <a:buFont typeface="Arial"/>
              <a:buChar char="–"/>
              <a:defRPr sz="4400">
                <a:latin typeface="Calibri"/>
                <a:ea typeface="Calibri"/>
                <a:cs typeface="Calibri"/>
                <a:sym typeface="Calibri"/>
              </a:defRPr>
            </a:lvl2pPr>
            <a:lvl3pPr indent="-419100" defTabSz="650240">
              <a:spcBef>
                <a:spcPts val="1000"/>
              </a:spcBef>
              <a:buSzPct val="100000"/>
              <a:buFont typeface="Arial"/>
              <a:defRPr sz="4400">
                <a:latin typeface="Calibri"/>
                <a:ea typeface="Calibri"/>
                <a:cs typeface="Calibri"/>
                <a:sym typeface="Calibri"/>
              </a:defRPr>
            </a:lvl3pPr>
            <a:lvl4pPr marL="1874520" indent="-502920" defTabSz="650240">
              <a:spcBef>
                <a:spcPts val="1000"/>
              </a:spcBef>
              <a:buSzPct val="100000"/>
              <a:buFont typeface="Arial"/>
              <a:buChar char="–"/>
              <a:defRPr sz="4400">
                <a:latin typeface="Calibri"/>
                <a:ea typeface="Calibri"/>
                <a:cs typeface="Calibri"/>
                <a:sym typeface="Calibri"/>
              </a:defRPr>
            </a:lvl4pPr>
            <a:lvl5pPr marL="2331720" indent="-502920" defTabSz="650240">
              <a:spcBef>
                <a:spcPts val="1000"/>
              </a:spcBef>
              <a:buSzPct val="100000"/>
              <a:buFont typeface="Arial"/>
              <a:buChar char="»"/>
              <a:defRPr sz="44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12005833" y="9130186"/>
            <a:ext cx="348727" cy="339202"/>
          </a:xfrm>
          <a:prstGeom prst="rect">
            <a:avLst/>
          </a:prstGeom>
        </p:spPr>
        <p:txBody>
          <a:bodyPr lIns="65023" tIns="65023" rIns="65023" bIns="65023" anchor="ctr"/>
          <a:lstStyle>
            <a:lvl1pPr algn="r" defTabSz="1300480"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Relationship Id="rId3" Type="http://schemas.openxmlformats.org/officeDocument/2006/relationships/image" Target="../media/image9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jpe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Relationship Id="rId3" Type="http://schemas.openxmlformats.org/officeDocument/2006/relationships/image" Target="../media/image12.jpe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jpe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eg"/><Relationship Id="rId3" Type="http://schemas.openxmlformats.org/officeDocument/2006/relationships/image" Target="../media/image15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e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e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jpe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jpe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eg"/><Relationship Id="rId3" Type="http://schemas.openxmlformats.org/officeDocument/2006/relationships/image" Target="../media/image6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jpeg"/><Relationship Id="rId3" Type="http://schemas.openxmlformats.org/officeDocument/2006/relationships/image" Target="../media/image7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jpe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pecies Intera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Species Interactions</a:t>
            </a:r>
          </a:p>
        </p:txBody>
      </p:sp>
      <p:pic>
        <p:nvPicPr>
          <p:cNvPr id="129" name="CAIMAN-668797.jpg" descr="CAIMAN-66879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1859" y="941938"/>
            <a:ext cx="9523438" cy="5649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owl hawk.jpg" descr="owl hawk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2563" y="304800"/>
            <a:ext cx="12192001" cy="914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esource partitio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Resource partitioning</a:t>
            </a:r>
          </a:p>
        </p:txBody>
      </p:sp>
      <p:sp>
        <p:nvSpPr>
          <p:cNvPr id="162" name="Differentiation of niches that enables similar species to coexist…"/>
          <p:cNvSpPr txBox="1"/>
          <p:nvPr>
            <p:ph type="body" sz="half" idx="1"/>
          </p:nvPr>
        </p:nvSpPr>
        <p:spPr>
          <a:xfrm>
            <a:off x="952500" y="2590800"/>
            <a:ext cx="4455941" cy="6286500"/>
          </a:xfrm>
          <a:prstGeom prst="rect">
            <a:avLst/>
          </a:prstGeom>
        </p:spPr>
        <p:txBody>
          <a:bodyPr/>
          <a:lstStyle/>
          <a:p>
            <a:pPr/>
            <a:r>
              <a:t>Differentiation of niches that enables similar species to coexist</a:t>
            </a:r>
          </a:p>
          <a:p>
            <a:pPr/>
            <a:r>
              <a:rPr b="1"/>
              <a:t>Resource partitioning</a:t>
            </a:r>
            <a:r>
              <a:t> is the division of limited resources by species to help avoid competition in an ecological niche</a:t>
            </a:r>
          </a:p>
        </p:txBody>
      </p:sp>
      <p:pic>
        <p:nvPicPr>
          <p:cNvPr id="163" name="maxresdefault.jpg" descr="maxresdefaul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91551" y="3821136"/>
            <a:ext cx="6801471" cy="38258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feeding-niches-for-wading-birds-l.jpg" descr="feeding-niches-for-wading-birds-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5679" y="501241"/>
            <a:ext cx="12113442" cy="90850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haracter displac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7760"/>
            </a:lvl1pPr>
          </a:lstStyle>
          <a:p>
            <a:pPr/>
            <a:r>
              <a:t>Character displacement</a:t>
            </a:r>
          </a:p>
        </p:txBody>
      </p:sp>
      <p:sp>
        <p:nvSpPr>
          <p:cNvPr id="168" name="Over several generations, resource partitioning can lead to character displacement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 several generations, resource partitioning can lead to </a:t>
            </a:r>
            <a:r>
              <a:rPr b="1"/>
              <a:t>character displacement</a:t>
            </a:r>
          </a:p>
          <a:p>
            <a:pPr/>
            <a:r>
              <a:rPr b="1"/>
              <a:t>Character displacement</a:t>
            </a:r>
            <a:r>
              <a:t>- Divergence in species traits, driven by natural selection, when two species come into competition</a:t>
            </a:r>
          </a:p>
        </p:txBody>
      </p:sp>
      <p:pic>
        <p:nvPicPr>
          <p:cNvPr id="169" name="F1.large.jpg" descr="F1.lar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88418" y="2229212"/>
            <a:ext cx="5178136" cy="38552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map_of_galapagos-islands.jpg" descr="map_of_galapagos-island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51258" y="6247041"/>
            <a:ext cx="4468084" cy="33558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6201">
              <a:defRPr sz="5208"/>
            </a:lvl1pPr>
          </a:lstStyle>
          <a:p>
            <a:pPr/>
            <a:r>
              <a:t>Character displacement in two species of Darwin’s finches</a:t>
            </a:r>
          </a:p>
        </p:txBody>
      </p:sp>
      <p:pic>
        <p:nvPicPr>
          <p:cNvPr id="173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5328" y="2124569"/>
            <a:ext cx="6253177" cy="67131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13884" y="2377046"/>
            <a:ext cx="3973690" cy="26190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Picture 5" descr="Picture 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13884" y="5032193"/>
            <a:ext cx="3973690" cy="35763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pecies Intera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Species Interactions</a:t>
            </a:r>
          </a:p>
        </p:txBody>
      </p:sp>
      <p:pic>
        <p:nvPicPr>
          <p:cNvPr id="178" name="CAIMAN-668797.jpg" descr="CAIMAN-66879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1859" y="941938"/>
            <a:ext cx="9523438" cy="5649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Learning 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Goals</a:t>
            </a:r>
          </a:p>
        </p:txBody>
      </p:sp>
      <p:sp>
        <p:nvSpPr>
          <p:cNvPr id="181" name="Describe similarities in defensive adaptations of animals and plan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Describe similarities in defensive adaptations of animals and plants</a:t>
            </a:r>
          </a:p>
          <a:p>
            <a:pPr/>
            <a:r>
              <a:t>Explain why predation differs from herbivory and parasitism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red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Predation</a:t>
            </a:r>
          </a:p>
        </p:txBody>
      </p:sp>
      <p:sp>
        <p:nvSpPr>
          <p:cNvPr id="184" name="Predation - one species, the predator, eats and kills the other, the prey specie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/>
              <a:t>Predation</a:t>
            </a:r>
            <a:r>
              <a:t> - one species, the predator, eats and kills the other, the prey species</a:t>
            </a:r>
          </a:p>
          <a:p>
            <a:pPr/>
            <a:r>
              <a:t>Adaptations of predators and prey are shaped by natural selection</a:t>
            </a:r>
          </a:p>
        </p:txBody>
      </p:sp>
      <p:pic>
        <p:nvPicPr>
          <p:cNvPr id="185" name="predprey.jpg" descr="predprey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12442" y="2642287"/>
            <a:ext cx="5230491" cy="39326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Wikimedia.WoodAntsCaterpillar.jpg" descr="Wikimedia.WoodAntsCaterpillar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32408" y="6703034"/>
            <a:ext cx="5230491" cy="2746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(a)+Mechanical+defense+(b)+Chemical+defense.jpg" descr="(a)+Mechanical+defense+(b)+Chemical+defens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9821" y="1095651"/>
            <a:ext cx="10985066" cy="82387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Herbivo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Herbivory</a:t>
            </a:r>
          </a:p>
        </p:txBody>
      </p:sp>
      <p:sp>
        <p:nvSpPr>
          <p:cNvPr id="191" name="Herbivory - one species, the herbivore eats parts of a plant or alga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Herbivory - one species, the herbivore eats parts of a plant or algae </a:t>
            </a:r>
          </a:p>
          <a:p>
            <a:pPr/>
            <a:r>
              <a:t>Adaptations of herbivores and and plants are shaped by natural selection</a:t>
            </a:r>
          </a:p>
        </p:txBody>
      </p:sp>
      <p:pic>
        <p:nvPicPr>
          <p:cNvPr id="192" name="zebra.jpg" descr="zebra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02439" y="2405276"/>
            <a:ext cx="4965723" cy="36390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sawfly.jpg" descr="sawfly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79339" y="6275177"/>
            <a:ext cx="5011923" cy="28192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Learning 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Goals</a:t>
            </a:r>
          </a:p>
        </p:txBody>
      </p:sp>
      <p:sp>
        <p:nvSpPr>
          <p:cNvPr id="132" name="Use the competitive exclusion principle to predict the outcome of two species competing for the same resource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 the competitive exclusion principle to predict the outcome of two species competing for the same resource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nt defen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Plant defenses</a:t>
            </a:r>
          </a:p>
        </p:txBody>
      </p:sp>
      <p:sp>
        <p:nvSpPr>
          <p:cNvPr id="196" name="Mechanical defenses - spines, thorns, and other structures to defer feeding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/>
              <a:t>Mechanical defenses</a:t>
            </a:r>
            <a:r>
              <a:t> - spines, thorns, and other structures to defer feeding</a:t>
            </a:r>
          </a:p>
        </p:txBody>
      </p:sp>
      <p:pic>
        <p:nvPicPr>
          <p:cNvPr id="197" name="mechanical.png" descr="mechanica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29463" y="3495704"/>
            <a:ext cx="6454820" cy="40213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nt defen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Plant defenses</a:t>
            </a:r>
          </a:p>
        </p:txBody>
      </p:sp>
      <p:sp>
        <p:nvSpPr>
          <p:cNvPr id="200" name="Crypsis - plants mimic dead leaves (sensitive plant) or rely on camouflage (Lithops)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/>
              <a:t>Crypsis</a:t>
            </a:r>
            <a:r>
              <a:t> - plants mimic dead leaves (sensitive plant) or rely on camouflage (Lithops)</a:t>
            </a:r>
          </a:p>
        </p:txBody>
      </p:sp>
      <p:pic>
        <p:nvPicPr>
          <p:cNvPr id="201" name="cryptic plants.png" descr="cryptic plan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7811" y="3022126"/>
            <a:ext cx="6574411" cy="51145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nt defen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Plant defenses</a:t>
            </a:r>
          </a:p>
        </p:txBody>
      </p:sp>
      <p:sp>
        <p:nvSpPr>
          <p:cNvPr id="204" name="Chemical defenses - plants produce chemical compounds that are toxic to herbivore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/>
              <a:t>Chemical defenses </a:t>
            </a:r>
            <a:r>
              <a:t>- plants produce chemical compounds that are toxic to herbivores</a:t>
            </a:r>
          </a:p>
        </p:txBody>
      </p:sp>
      <p:pic>
        <p:nvPicPr>
          <p:cNvPr id="205" name="Wild_Lettuce_Latex_2018_500.jpg" descr="Wild_Lettuce_Latex_2018_50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37920" y="2628900"/>
            <a:ext cx="6350001" cy="6210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nt defen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Plant defenses</a:t>
            </a:r>
          </a:p>
        </p:txBody>
      </p:sp>
      <p:sp>
        <p:nvSpPr>
          <p:cNvPr id="208" name="Indirect defenses - herbivores are attacked, or harassed by predators like ants and wasps"/>
          <p:cNvSpPr txBox="1"/>
          <p:nvPr>
            <p:ph type="body" sz="half" idx="1"/>
          </p:nvPr>
        </p:nvSpPr>
        <p:spPr>
          <a:xfrm>
            <a:off x="715433" y="2597150"/>
            <a:ext cx="5489047" cy="6286500"/>
          </a:xfrm>
          <a:prstGeom prst="rect">
            <a:avLst/>
          </a:prstGeom>
        </p:spPr>
        <p:txBody>
          <a:bodyPr/>
          <a:lstStyle/>
          <a:p>
            <a:pPr/>
            <a:r>
              <a:rPr b="1"/>
              <a:t>Indirect defenses</a:t>
            </a:r>
            <a:r>
              <a:t> - herbivores are attacked, or harassed by predators like ants and wasps</a:t>
            </a:r>
          </a:p>
        </p:txBody>
      </p:sp>
      <p:pic>
        <p:nvPicPr>
          <p:cNvPr id="209" name="ant defense.jpg" descr="ant defens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1228" y="3653220"/>
            <a:ext cx="6272944" cy="41743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arasitis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Parasitism</a:t>
            </a:r>
          </a:p>
        </p:txBody>
      </p:sp>
      <p:sp>
        <p:nvSpPr>
          <p:cNvPr id="212" name="The parasite, derives its nutrition from a host, which is harmed in the proces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parasite, derives its nutrition from a host, which is harmed in the process</a:t>
            </a:r>
          </a:p>
          <a:p>
            <a:pPr/>
            <a:r>
              <a:t>Ectoparasites v. Endoparasites</a:t>
            </a:r>
          </a:p>
        </p:txBody>
      </p:sp>
      <p:pic>
        <p:nvPicPr>
          <p:cNvPr id="213" name="skeeto_z.jpg" descr="skeeto_z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46279" y="3179862"/>
            <a:ext cx="5987840" cy="51083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pecies Intera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Species Interactions</a:t>
            </a:r>
          </a:p>
        </p:txBody>
      </p:sp>
      <p:pic>
        <p:nvPicPr>
          <p:cNvPr id="216" name="CAIMAN-668797.jpg" descr="CAIMAN-66879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1859" y="941938"/>
            <a:ext cx="9523438" cy="5649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earning 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Goals</a:t>
            </a:r>
          </a:p>
        </p:txBody>
      </p:sp>
      <p:sp>
        <p:nvSpPr>
          <p:cNvPr id="219" name="Differentiate between mutualism and commensalism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Differentiate between mutualism and commensalism</a:t>
            </a:r>
          </a:p>
          <a:p>
            <a:pPr/>
            <a:r>
              <a:t>Identify and explain key features of the ant-acacia mutualism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Mutualis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Mutualism</a:t>
            </a:r>
          </a:p>
        </p:txBody>
      </p:sp>
      <p:sp>
        <p:nvSpPr>
          <p:cNvPr id="222" name="Interaction in which both species benefit from the association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Interaction in which both species benefit from the association</a:t>
            </a:r>
          </a:p>
          <a:p>
            <a:pPr/>
            <a:r>
              <a:t>We have seen several cases in this class so far</a:t>
            </a:r>
          </a:p>
        </p:txBody>
      </p:sp>
      <p:pic>
        <p:nvPicPr>
          <p:cNvPr id="223" name="temitegutrikengroup.jpg" descr="temitegutrikengroup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45300" y="3194050"/>
            <a:ext cx="5080000" cy="508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Coral-Biology-Zooxanthellae-Polyp.jpg" descr="Coral-Biology-Zooxanthellae-Polyp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943" y="156579"/>
            <a:ext cx="12554914" cy="94404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Ants and acacia tre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Ants and acacia trees</a:t>
            </a:r>
          </a:p>
        </p:txBody>
      </p:sp>
      <p:sp>
        <p:nvSpPr>
          <p:cNvPr id="228" name="Indirect plant defens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Indirect plant defense</a:t>
            </a:r>
          </a:p>
          <a:p>
            <a:pPr/>
            <a:r>
              <a:t>Experiments involving removal of ants increases herbivory on leaves</a:t>
            </a:r>
          </a:p>
        </p:txBody>
      </p:sp>
      <p:pic>
        <p:nvPicPr>
          <p:cNvPr id="229" name="3ant acacia.jpg" descr="3ant acacia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34808" y="1999891"/>
            <a:ext cx="4931814" cy="37040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AntRemoval.png" descr="AntRemova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47599" y="5831023"/>
            <a:ext cx="5506232" cy="37801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his is not pred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is not predation</a:t>
            </a:r>
          </a:p>
        </p:txBody>
      </p:sp>
      <p:sp>
        <p:nvSpPr>
          <p:cNvPr id="135" name="The smaller fish and the eel have an arrangement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smaller fish and the eel have an arrangement</a:t>
            </a:r>
          </a:p>
          <a:p>
            <a:pPr/>
            <a:r>
              <a:t>The smaller fish removes parasites from the eel’s mouth</a:t>
            </a:r>
          </a:p>
          <a:p>
            <a:pPr/>
            <a:r>
              <a:t>The eel does not eat the smaller fish, but will eat other fish that come near</a:t>
            </a:r>
          </a:p>
          <a:p>
            <a:pPr/>
            <a:r>
              <a:t>Species interactions are complex and fascinating</a:t>
            </a:r>
          </a:p>
        </p:txBody>
      </p:sp>
      <p:pic>
        <p:nvPicPr>
          <p:cNvPr id="136" name="1024px-Giant_Moray_Eel_getting_cleaned.jpg" descr="1024px-Giant_Moray_Eel_getting_cleaned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73698" y="3568517"/>
            <a:ext cx="5223204" cy="3917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Ants and acacia tre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Ants and acacia trees</a:t>
            </a:r>
          </a:p>
        </p:txBody>
      </p:sp>
      <p:sp>
        <p:nvSpPr>
          <p:cNvPr id="233" name="Acacia trees produce hollow thorns that ants use as nest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Acacia trees produce hollow thorns that ants use as nests</a:t>
            </a:r>
          </a:p>
          <a:p>
            <a:pPr/>
            <a:r>
              <a:t>Acacia trees also produce nectar in special glands called </a:t>
            </a:r>
            <a:r>
              <a:rPr b="1"/>
              <a:t>extrafloral nectaries</a:t>
            </a:r>
            <a:r>
              <a:t> that provide food for the ants</a:t>
            </a:r>
          </a:p>
        </p:txBody>
      </p:sp>
      <p:pic>
        <p:nvPicPr>
          <p:cNvPr id="234" name="acacia.jpg" descr="acacia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07221" y="2087297"/>
            <a:ext cx="3643996" cy="34877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Extrafloral.png" descr="Extraflora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80926" y="5710215"/>
            <a:ext cx="5460179" cy="39322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ome bad puns to remind you ants deter elephants from feeding on Acaci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44677">
              <a:defRPr sz="4719"/>
            </a:lvl1pPr>
          </a:lstStyle>
          <a:p>
            <a:pPr/>
            <a:r>
              <a:t>Some bad puns to remind you ants deter elephants from feeding on Acacia</a:t>
            </a:r>
          </a:p>
        </p:txBody>
      </p:sp>
      <p:pic>
        <p:nvPicPr>
          <p:cNvPr id="238" name="antsandelephant_Puns.png" descr="antsandelephant_Pun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59281" y="2274492"/>
            <a:ext cx="9804968" cy="725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ommensalis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Commensalism</a:t>
            </a:r>
          </a:p>
        </p:txBody>
      </p:sp>
      <p:sp>
        <p:nvSpPr>
          <p:cNvPr id="241" name="Interaction in which one species benefits from an association, and the other is unaffected…"/>
          <p:cNvSpPr txBox="1"/>
          <p:nvPr>
            <p:ph type="body" sz="half" idx="1"/>
          </p:nvPr>
        </p:nvSpPr>
        <p:spPr>
          <a:xfrm>
            <a:off x="952500" y="2590800"/>
            <a:ext cx="6362502" cy="6286500"/>
          </a:xfrm>
          <a:prstGeom prst="rect">
            <a:avLst/>
          </a:prstGeom>
        </p:spPr>
        <p:txBody>
          <a:bodyPr/>
          <a:lstStyle/>
          <a:p>
            <a:pPr/>
            <a:r>
              <a:t>Interaction in which one species benefits from an association, and the other is unaffected</a:t>
            </a:r>
          </a:p>
          <a:p>
            <a:pPr/>
            <a:r>
              <a:t>Many “textbook examples” of commensalism turn out to be mutualism with further study</a:t>
            </a:r>
          </a:p>
          <a:p>
            <a:pPr/>
            <a:r>
              <a:rPr i="1"/>
              <a:t>Corallorhiza</a:t>
            </a:r>
            <a:r>
              <a:t> orchid needs bare acidic soil. Benefits from dense shade of canopy trees, does not affect them</a:t>
            </a:r>
          </a:p>
        </p:txBody>
      </p:sp>
      <p:pic>
        <p:nvPicPr>
          <p:cNvPr id="242" name="no chlorophyll.jpg" descr="no chlorophyl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72718" y="2590800"/>
            <a:ext cx="4714876" cy="6286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Butterflies and caiman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84886">
              <a:defRPr sz="6640"/>
            </a:pPr>
            <a:r>
              <a:t>Butterflies and caiman:</a:t>
            </a:r>
          </a:p>
          <a:p>
            <a:pPr defTabSz="484886">
              <a:defRPr sz="6640"/>
            </a:pPr>
            <a:r>
              <a:t>Another commensalism</a:t>
            </a:r>
          </a:p>
        </p:txBody>
      </p:sp>
      <p:pic>
        <p:nvPicPr>
          <p:cNvPr id="245" name="CAIMAN-668797.jpg" descr="CAIMAN-66879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0681" y="2797118"/>
            <a:ext cx="9523438" cy="5649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ommunity intera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2516">
              <a:defRPr sz="7840"/>
            </a:lvl1pPr>
          </a:lstStyle>
          <a:p>
            <a:pPr/>
            <a:r>
              <a:t>Community interactions</a:t>
            </a:r>
          </a:p>
        </p:txBody>
      </p:sp>
      <p:sp>
        <p:nvSpPr>
          <p:cNvPr id="139" name="Interspecific interactions - interactions involving different speci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0050" indent="-400050" defTabSz="525779">
              <a:spcBef>
                <a:spcPts val="3700"/>
              </a:spcBef>
              <a:defRPr sz="2880"/>
            </a:pPr>
            <a:r>
              <a:t>Interspecific interactions - interactions involving different species</a:t>
            </a:r>
          </a:p>
          <a:p>
            <a:pPr marL="400050" indent="-400050" defTabSz="525779">
              <a:spcBef>
                <a:spcPts val="3700"/>
              </a:spcBef>
              <a:defRPr sz="2880"/>
            </a:pPr>
            <a:r>
              <a:t>Some interactions are negative</a:t>
            </a:r>
          </a:p>
          <a:p>
            <a:pPr lvl="1" marL="800100" indent="-400050" defTabSz="525779">
              <a:spcBef>
                <a:spcPts val="3700"/>
              </a:spcBef>
              <a:defRPr sz="2880"/>
            </a:pPr>
            <a:r>
              <a:t>Competition (- -)</a:t>
            </a:r>
          </a:p>
          <a:p>
            <a:pPr lvl="1" marL="800100" indent="-400050" defTabSz="525779">
              <a:spcBef>
                <a:spcPts val="3700"/>
              </a:spcBef>
              <a:defRPr sz="2880"/>
            </a:pPr>
            <a:r>
              <a:t>Exploitative interactions (+ -)</a:t>
            </a:r>
          </a:p>
          <a:p>
            <a:pPr lvl="2" marL="1200150" indent="-400050" defTabSz="525779">
              <a:spcBef>
                <a:spcPts val="3700"/>
              </a:spcBef>
              <a:defRPr sz="2880"/>
            </a:pPr>
            <a:r>
              <a:t>Predation, Herbivory, Parasitism</a:t>
            </a:r>
          </a:p>
          <a:p>
            <a:pPr marL="0" indent="0" defTabSz="411479">
              <a:spcBef>
                <a:spcPts val="0"/>
              </a:spcBef>
              <a:buSzTx/>
              <a:buNone/>
              <a:defRPr sz="989"/>
            </a:pPr>
            <a:r>
              <a:t>	</a:t>
            </a:r>
          </a:p>
          <a:p>
            <a:pPr lvl="1" marL="800100" indent="-400050" defTabSz="525779">
              <a:spcBef>
                <a:spcPts val="3700"/>
              </a:spcBef>
              <a:defRPr sz="2880"/>
            </a:pPr>
            <a:r>
              <a:t>Postive interactions</a:t>
            </a:r>
          </a:p>
          <a:p>
            <a:pPr lvl="2" marL="1200150" indent="-400050" defTabSz="525779">
              <a:spcBef>
                <a:spcPts val="3700"/>
              </a:spcBef>
              <a:defRPr sz="2880"/>
            </a:pPr>
            <a:r>
              <a:t>mutualism (+ +), commensalism (+ 0)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ompeti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Competition</a:t>
            </a:r>
          </a:p>
        </p:txBody>
      </p:sp>
      <p:sp>
        <p:nvSpPr>
          <p:cNvPr id="142" name="Two species compete for a resource that limits the survival and reproduction of each specie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Two species compete for a resource that limits the survival and reproduction of each species</a:t>
            </a:r>
          </a:p>
          <a:p>
            <a:pPr/>
            <a:r>
              <a:t>Gause’s </a:t>
            </a:r>
            <a:r>
              <a:rPr b="1"/>
              <a:t>Competitive exclusion principle</a:t>
            </a:r>
            <a:r>
              <a:t> - species competing for the same resource cannot coexist indefinitely in the same space</a:t>
            </a:r>
          </a:p>
        </p:txBody>
      </p:sp>
      <p:pic>
        <p:nvPicPr>
          <p:cNvPr id="143" name="paramecium-competitive-exclusion.gif" descr="paramecium-competitive-exclusion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44342" y="2711681"/>
            <a:ext cx="5476174" cy="60447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Who was Gaus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Who was Gause?</a:t>
            </a:r>
          </a:p>
        </p:txBody>
      </p:sp>
      <p:sp>
        <p:nvSpPr>
          <p:cNvPr id="146" name="Born in 1910 in Moscow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Born in 1910 in Moscow</a:t>
            </a:r>
          </a:p>
          <a:p>
            <a:pPr/>
            <a:r>
              <a:t>His research competitive exclusion was his honors thesis while an undergraduate at University of Moscow</a:t>
            </a:r>
          </a:p>
          <a:p>
            <a:pPr/>
            <a:r>
              <a:t>When on to discover a new antibiotic, and research antibiotics and anti-tumor drugs</a:t>
            </a:r>
          </a:p>
        </p:txBody>
      </p:sp>
      <p:pic>
        <p:nvPicPr>
          <p:cNvPr id="147" name="Gause.jpg" descr="Gaus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90207" y="2708640"/>
            <a:ext cx="4544614" cy="43363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pecies Intera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Species Interactions</a:t>
            </a:r>
          </a:p>
        </p:txBody>
      </p:sp>
      <p:pic>
        <p:nvPicPr>
          <p:cNvPr id="150" name="CAIMAN-668797.jpg" descr="CAIMAN-66879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1859" y="941938"/>
            <a:ext cx="9523438" cy="5649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Learning 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Goals</a:t>
            </a:r>
          </a:p>
        </p:txBody>
      </p:sp>
      <p:sp>
        <p:nvSpPr>
          <p:cNvPr id="153" name="Explain the how resource partitioning allows species with similar niches to coexist, and explain how it is different than character displacemen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Explain the how resource partitioning allows species with similar niches to coexist, and explain how it is different than character displacement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Ecological nich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Ecological niche</a:t>
            </a:r>
          </a:p>
        </p:txBody>
      </p:sp>
      <p:sp>
        <p:nvSpPr>
          <p:cNvPr id="156" name="Ecological niche - the set of biotic and abiotic factors a species uses in its environment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/>
              <a:t>Ecological niche</a:t>
            </a:r>
            <a:r>
              <a:t> - the set of biotic and abiotic factors a species uses in its environment</a:t>
            </a:r>
          </a:p>
          <a:p>
            <a:pPr lvl="1"/>
            <a:r>
              <a:t>Barn owl niche consists of: temperature range it tolerates, kinds of trees it perches on, time of day it is active, sizes and kinds of prey it consumes, etc.</a:t>
            </a:r>
          </a:p>
        </p:txBody>
      </p:sp>
      <p:pic>
        <p:nvPicPr>
          <p:cNvPr id="157" name="barnowl.jpg" descr="barnow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91919" y="3387222"/>
            <a:ext cx="4929411" cy="46936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